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1" r:id="rId19"/>
    <p:sldId id="273" r:id="rId20"/>
    <p:sldId id="274" r:id="rId21"/>
    <p:sldId id="275" r:id="rId22"/>
    <p:sldId id="276" r:id="rId23"/>
    <p:sldId id="277" r:id="rId24"/>
    <p:sldId id="278" r:id="rId25"/>
    <p:sldId id="302" r:id="rId26"/>
    <p:sldId id="303" r:id="rId27"/>
    <p:sldId id="306" r:id="rId28"/>
    <p:sldId id="307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04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308" r:id="rId49"/>
    <p:sldId id="297" r:id="rId50"/>
    <p:sldId id="299" r:id="rId51"/>
    <p:sldId id="300" r:id="rId5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4"/>
      <p:bold r:id="rId55"/>
      <p:italic r:id="rId56"/>
      <p:boldItalic r:id="rId57"/>
    </p:embeddedFont>
    <p:embeddedFont>
      <p:font typeface="Oxygen" panose="020B0604020202020204" charset="0"/>
      <p:regular r:id="rId58"/>
      <p:bold r:id="rId59"/>
    </p:embeddedFont>
    <p:embeddedFont>
      <p:font typeface="Helvetica Neue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00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4cd1b190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4cd1b190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4cd1b190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4cd1b190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cd1b190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cd1b190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4cd1b190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4cd1b1901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4cd1b1901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4cd1b1901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cd1b1901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cd1b1901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cd1b19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cd1b19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cd1b190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cd1b190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cd1b190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cd1b1901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675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cd1b1901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cd1b1901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4cd1b190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4cd1b190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cd1b1901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cd1b1901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cd1b190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cd1b190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4cd1b190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4cd1b190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cd1b190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cd1b190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cd1b1901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cd1b1901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cd1b190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cd1b190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cd1b190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cd1b190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4cd1b190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4cd1b190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 estamos perdiendo toda una dimensión que haría llorar a durkheim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cd1b190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cd1b190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cd1b190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cd1b190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4cd1b190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4cd1b190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cd1b190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cd1b190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cd1b190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cd1b190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4cd1b190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4cd1b190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los que saben y los que no.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cd1b190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cd1b190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hackaton permanente y mecanismos de evaluación!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4cd1b190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4cd1b190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vamos a usar apuntes ni fotoopias, casi no queremos usar nada de material teorico, pero si les vamos a estar pasando documentación tutoriales, videos y papers interesantes que nos parezca que puedan servirles.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cd1b190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cd1b190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vamos a usar apuntes ni fotoopias, casi no queremos usar nada de material teorico, pero si les vamos a estar pasando documentación tutoriales, videos y papers interesantes que nos parezca que puedan servirles.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cd1b190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cd1b1901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984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cd1b190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cd1b190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cd1b190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cd1b190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4cd1b190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4cd1b190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4cd1b190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4cd1b190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4cd1b190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4cd1b190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cd1b1901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4cd1b1901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cd1b1901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cd1b1901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cd1b190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cd1b190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cd1b1901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cd1b1901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712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cd1b1901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cd1b1901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cd1b190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cd1b1901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4cd1b190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4cd1b190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4cd1b190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4cd1b190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4cd1b190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4cd1b190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4cd1b190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4cd1b190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4cd1b1901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4cd1b1901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4cd1b190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4cd1b1901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183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750" y="2750575"/>
            <a:ext cx="1872750" cy="21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0" y="0"/>
            <a:ext cx="4413000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PETAbytes</a:t>
            </a:r>
            <a:endParaRPr sz="6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4284" y="0"/>
            <a:ext cx="10556358" cy="54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/>
        </p:nvSpPr>
        <p:spPr>
          <a:xfrm>
            <a:off x="0" y="0"/>
            <a:ext cx="4413000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PETAbytes</a:t>
            </a:r>
            <a:endParaRPr sz="6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91600" cy="5042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/>
        </p:nvSpPr>
        <p:spPr>
          <a:xfrm>
            <a:off x="0" y="0"/>
            <a:ext cx="4413000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PETAbytes</a:t>
            </a:r>
            <a:endParaRPr sz="6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18"/>
            <a:ext cx="8991600" cy="5057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/>
        </p:nvSpPr>
        <p:spPr>
          <a:xfrm>
            <a:off x="0" y="0"/>
            <a:ext cx="4413000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PETAbytes</a:t>
            </a:r>
            <a:endParaRPr sz="6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 descr="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1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906" y="51900"/>
            <a:ext cx="4601744" cy="50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550" y="646400"/>
            <a:ext cx="5962974" cy="397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550" y="646400"/>
            <a:ext cx="5962974" cy="39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277749" cy="473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8ch.net/file_store/f77fbe8e59a022381d15a5645efec401fcd544394cd562f796c03ec5db677a9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91926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9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7358" y="0"/>
            <a:ext cx="104737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B92E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791400" y="-774050"/>
            <a:ext cx="6896100" cy="5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0">
                <a:latin typeface="Oxygen"/>
                <a:ea typeface="Oxygen"/>
                <a:cs typeface="Oxygen"/>
                <a:sym typeface="Oxygen"/>
              </a:rPr>
              <a:t>π</a:t>
            </a:r>
            <a:endParaRPr sz="400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700" y="217025"/>
            <a:ext cx="9665000" cy="426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26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23281"/>
            <a:ext cx="64674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6650" y="0"/>
            <a:ext cx="111360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9325" y="0"/>
            <a:ext cx="11032376" cy="52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32" y="-100312"/>
            <a:ext cx="8880342" cy="534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11646"/>
          <a:stretch/>
        </p:blipFill>
        <p:spPr>
          <a:xfrm>
            <a:off x="-1" y="0"/>
            <a:ext cx="91294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084" y="-551544"/>
            <a:ext cx="11506168" cy="56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553" y="0"/>
            <a:ext cx="10729086" cy="51435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25864" y="242098"/>
            <a:ext cx="89935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4E0"/>
                </a:solidFill>
                <a:latin typeface="Century Gothic" panose="020B0502020202020204" pitchFamily="34" charset="0"/>
              </a:rPr>
              <a:t>Putting together </a:t>
            </a:r>
            <a:r>
              <a:rPr lang="en-US" sz="2800" dirty="0" err="1">
                <a:solidFill>
                  <a:srgbClr val="FFF4E0"/>
                </a:solidFill>
                <a:latin typeface="Century Gothic" panose="020B0502020202020204" pitchFamily="34" charset="0"/>
              </a:rPr>
              <a:t>SpaceX</a:t>
            </a:r>
            <a:r>
              <a:rPr lang="en-US" sz="2800" dirty="0">
                <a:solidFill>
                  <a:srgbClr val="FFF4E0"/>
                </a:solidFill>
                <a:latin typeface="Century Gothic" panose="020B0502020202020204" pitchFamily="34" charset="0"/>
              </a:rPr>
              <a:t> rocket landing blooper reel. We messed up a lot before it finally worked, but there's some epic explosion footage …</a:t>
            </a:r>
            <a:endParaRPr lang="es-AR" sz="2800" dirty="0">
              <a:solidFill>
                <a:srgbClr val="FFF4E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6" descr="Elon Mus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098"/>
            <a:ext cx="1011936" cy="10119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8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593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/>
        </p:nvSpPr>
        <p:spPr>
          <a:xfrm>
            <a:off x="524850" y="1402350"/>
            <a:ext cx="80943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EN CIENCIA </a:t>
            </a:r>
            <a:r>
              <a:rPr lang="es" sz="60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C. POLÍTICA</a:t>
            </a:r>
            <a:endParaRPr sz="60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89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175" y="152400"/>
            <a:ext cx="4396863" cy="483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593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/>
        </p:nvSpPr>
        <p:spPr>
          <a:xfrm>
            <a:off x="524850" y="1402350"/>
            <a:ext cx="80943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30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15150" cy="482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38"/>
          <p:cNvCxnSpPr/>
          <p:nvPr/>
        </p:nvCxnSpPr>
        <p:spPr>
          <a:xfrm>
            <a:off x="2263425" y="472775"/>
            <a:ext cx="685200" cy="0"/>
          </a:xfrm>
          <a:prstGeom prst="straightConnector1">
            <a:avLst/>
          </a:prstGeom>
          <a:noFill/>
          <a:ln w="76200" cap="flat" cmpd="sng">
            <a:solidFill>
              <a:srgbClr val="CE18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8"/>
          <p:cNvCxnSpPr/>
          <p:nvPr/>
        </p:nvCxnSpPr>
        <p:spPr>
          <a:xfrm>
            <a:off x="1621025" y="1821975"/>
            <a:ext cx="685200" cy="0"/>
          </a:xfrm>
          <a:prstGeom prst="straightConnector1">
            <a:avLst/>
          </a:prstGeom>
          <a:noFill/>
          <a:ln w="76200" cap="flat" cmpd="sng">
            <a:solidFill>
              <a:srgbClr val="CE18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8"/>
          <p:cNvCxnSpPr/>
          <p:nvPr/>
        </p:nvCxnSpPr>
        <p:spPr>
          <a:xfrm>
            <a:off x="2723550" y="2525650"/>
            <a:ext cx="965100" cy="0"/>
          </a:xfrm>
          <a:prstGeom prst="straightConnector1">
            <a:avLst/>
          </a:prstGeom>
          <a:noFill/>
          <a:ln w="76200" cap="flat" cmpd="sng">
            <a:solidFill>
              <a:srgbClr val="CE18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38"/>
          <p:cNvCxnSpPr/>
          <p:nvPr/>
        </p:nvCxnSpPr>
        <p:spPr>
          <a:xfrm>
            <a:off x="3898725" y="3153125"/>
            <a:ext cx="539100" cy="0"/>
          </a:xfrm>
          <a:prstGeom prst="straightConnector1">
            <a:avLst/>
          </a:prstGeom>
          <a:noFill/>
          <a:ln w="76200" cap="flat" cmpd="sng">
            <a:solidFill>
              <a:srgbClr val="CE183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89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/>
        </p:nvSpPr>
        <p:spPr>
          <a:xfrm>
            <a:off x="524850" y="1402350"/>
            <a:ext cx="80943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 DE LAS CLASES</a:t>
            </a:r>
            <a:endParaRPr sz="6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89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40"/>
          <p:cNvGrpSpPr/>
          <p:nvPr/>
        </p:nvGrpSpPr>
        <p:grpSpPr>
          <a:xfrm>
            <a:off x="252000" y="2858285"/>
            <a:ext cx="8640000" cy="1836300"/>
            <a:chOff x="153050" y="1653600"/>
            <a:chExt cx="8640000" cy="1836300"/>
          </a:xfrm>
        </p:grpSpPr>
        <p:sp>
          <p:nvSpPr>
            <p:cNvPr id="203" name="Google Shape;203;p40"/>
            <p:cNvSpPr/>
            <p:nvPr/>
          </p:nvSpPr>
          <p:spPr>
            <a:xfrm>
              <a:off x="153050" y="1653600"/>
              <a:ext cx="3240000" cy="183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>
                  <a:latin typeface="Helvetica Neue"/>
                  <a:ea typeface="Helvetica Neue"/>
                  <a:cs typeface="Helvetica Neue"/>
                  <a:sym typeface="Helvetica Neue"/>
                </a:rPr>
                <a:t>TEÓRICO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" name="Google Shape;204;p40"/>
            <p:cNvSpPr/>
            <p:nvPr/>
          </p:nvSpPr>
          <p:spPr>
            <a:xfrm>
              <a:off x="3393050" y="1653600"/>
              <a:ext cx="1080000" cy="1836300"/>
            </a:xfrm>
            <a:prstGeom prst="rect">
              <a:avLst/>
            </a:prstGeom>
            <a:solidFill>
              <a:srgbClr val="009989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" name="Google Shape;205;p40"/>
            <p:cNvSpPr/>
            <p:nvPr/>
          </p:nvSpPr>
          <p:spPr>
            <a:xfrm>
              <a:off x="4473050" y="1653600"/>
              <a:ext cx="4320000" cy="1836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>
                  <a:latin typeface="Helvetica Neue"/>
                  <a:ea typeface="Helvetica Neue"/>
                  <a:cs typeface="Helvetica Neue"/>
                  <a:sym typeface="Helvetica Neue"/>
                </a:rPr>
                <a:t>PRÁCTICO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100" name="Picture 4" descr="Resultado de imagen para hambur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19" y="-188174"/>
            <a:ext cx="3201761" cy="222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/>
          <p:cNvCxnSpPr>
            <a:stCxn id="204" idx="0"/>
            <a:endCxn id="4100" idx="2"/>
          </p:cNvCxnSpPr>
          <p:nvPr/>
        </p:nvCxnSpPr>
        <p:spPr>
          <a:xfrm flipV="1">
            <a:off x="4032000" y="2039338"/>
            <a:ext cx="0" cy="818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6400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7638"/>
            <a:ext cx="8839200" cy="264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89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data(data_corpus_sotu, package = "quanteda.corpora")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pres_dfm &lt;- dfm(corpus_subset(data_corpus_sotu, Date &gt; as.Date("1980-01-01")),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	stem = TRUE, remove_punct = TRUE,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	remove = stopwords("english"))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pres_dfm &lt;- dfm_trim(pres_dfm, min_termfreq = 5, min_docfreq = 3)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hierarchical clustering - get distances on normalized dfm</a:t>
            </a:r>
            <a:endParaRPr sz="1500"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pres_dist_mat &lt;- textstat_dist(dfm_weight(pres_dfm, scheme = "prop"))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hiarchical clustering the distance object</a:t>
            </a:r>
            <a:endParaRPr sz="15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pres_cluster &lt;- hclust(pres_dist_mat)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label with document names</a:t>
            </a:r>
            <a:endParaRPr sz="15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pres_cluster$labels &lt;- docnames(pres_dfm)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plot as a dendrogram</a:t>
            </a:r>
            <a:endParaRPr sz="1500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plot(pres_cluster, xlab = "", sub = "", main = "Euclidean Distance on Normalized Token Frequency")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89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827" y="-152400"/>
            <a:ext cx="9619306" cy="529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6797" y="1"/>
            <a:ext cx="109575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57" y="152400"/>
            <a:ext cx="624348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r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6842525" y="4835723"/>
            <a:ext cx="2135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/>
              <a:t>https://www.rstudio.com/</a:t>
            </a:r>
          </a:p>
        </p:txBody>
      </p:sp>
    </p:spTree>
    <p:extLst>
      <p:ext uri="{BB962C8B-B14F-4D97-AF65-F5344CB8AC3E}">
        <p14:creationId xmlns:p14="http://schemas.microsoft.com/office/powerpoint/2010/main" val="36466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A948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/>
          <p:nvPr/>
        </p:nvSpPr>
        <p:spPr>
          <a:xfrm>
            <a:off x="524850" y="1402350"/>
            <a:ext cx="80943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 DE TRABAJO</a:t>
            </a:r>
            <a:endParaRPr sz="6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A948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675" y="825"/>
            <a:ext cx="9351224" cy="52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A948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5430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60" y="152400"/>
            <a:ext cx="86716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00" y="0"/>
            <a:ext cx="8485001" cy="5248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675" y="0"/>
            <a:ext cx="9143998" cy="3708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34" y="0"/>
            <a:ext cx="83517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lid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40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1.bp.blogspot.com/-VLlsz2y-v3c/TezsH4icLLI/AAAAAAAABnw/obfWdnR6it8/s1600/6a00d83451b64669e20133f33770a8970b-800w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2655"/>
            <a:ext cx="9144000" cy="67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11" y="0"/>
            <a:ext cx="7896778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3881700" y="4558500"/>
            <a:ext cx="52623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http://labpoliticasuba.com/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1940850" y="1172638"/>
            <a:ext cx="52623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https://labpoliticaspublicas.slack.com/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1940850" y="1999938"/>
            <a:ext cx="52623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@LABPoliticasUBA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56"/>
          <p:cNvSpPr txBox="1"/>
          <p:nvPr/>
        </p:nvSpPr>
        <p:spPr>
          <a:xfrm>
            <a:off x="1940850" y="2865575"/>
            <a:ext cx="52623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labpoliticasuba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56"/>
          <p:cNvSpPr txBox="1"/>
          <p:nvPr/>
        </p:nvSpPr>
        <p:spPr>
          <a:xfrm>
            <a:off x="1940850" y="3643350"/>
            <a:ext cx="52623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labpoliticasuba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9" name="Google Shape;2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380" y="3690175"/>
            <a:ext cx="660325" cy="6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319" y="2786243"/>
            <a:ext cx="772448" cy="77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630" y="1958934"/>
            <a:ext cx="695826" cy="69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630" y="1131625"/>
            <a:ext cx="695825" cy="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1836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7"/>
          <p:cNvSpPr txBox="1"/>
          <p:nvPr/>
        </p:nvSpPr>
        <p:spPr>
          <a:xfrm>
            <a:off x="524850" y="1402350"/>
            <a:ext cx="80943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¡GRACIAS!</a:t>
            </a:r>
            <a:endParaRPr sz="6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886" y="152400"/>
            <a:ext cx="61482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8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524850" y="1402350"/>
            <a:ext cx="8094300" cy="23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sXXI</a:t>
            </a:r>
            <a:endParaRPr sz="6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/>
        </p:nvSpPr>
        <p:spPr>
          <a:xfrm>
            <a:off x="0" y="0"/>
            <a:ext cx="7918500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20 PETAbytes al año</a:t>
            </a:r>
            <a:endParaRPr sz="6000" b="1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/>
        </p:nvSpPr>
        <p:spPr>
          <a:xfrm>
            <a:off x="0" y="0"/>
            <a:ext cx="4413000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PETAbytes</a:t>
            </a:r>
            <a:endParaRPr sz="6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9752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/>
        </p:nvSpPr>
        <p:spPr>
          <a:xfrm>
            <a:off x="0" y="0"/>
            <a:ext cx="7918500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20 PETAbytes al día</a:t>
            </a:r>
            <a:endParaRPr sz="6000" b="1"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196</Words>
  <Application>Microsoft Office PowerPoint</Application>
  <PresentationFormat>Presentación en pantalla (16:9)</PresentationFormat>
  <Paragraphs>42</Paragraphs>
  <Slides>51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6" baseType="lpstr">
      <vt:lpstr>Arial</vt:lpstr>
      <vt:lpstr>Century Gothic</vt:lpstr>
      <vt:lpstr>Oxygen</vt:lpstr>
      <vt:lpstr>Helvetica Neue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 Milanese</dc:creator>
  <cp:lastModifiedBy>Antonio  Milanese</cp:lastModifiedBy>
  <cp:revision>5</cp:revision>
  <dcterms:modified xsi:type="dcterms:W3CDTF">2019-03-18T12:35:43Z</dcterms:modified>
</cp:coreProperties>
</file>